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26" r:id="rId3"/>
    <p:sldId id="336" r:id="rId4"/>
    <p:sldId id="337" r:id="rId5"/>
    <p:sldId id="335" r:id="rId6"/>
    <p:sldId id="338" r:id="rId7"/>
    <p:sldId id="339" r:id="rId8"/>
    <p:sldId id="345" r:id="rId9"/>
    <p:sldId id="334" r:id="rId10"/>
    <p:sldId id="340" r:id="rId11"/>
    <p:sldId id="341" r:id="rId12"/>
    <p:sldId id="342" r:id="rId13"/>
    <p:sldId id="344" r:id="rId14"/>
    <p:sldId id="343" r:id="rId15"/>
    <p:sldId id="346" r:id="rId16"/>
    <p:sldId id="34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59F559D-8380-44EC-BFDB-10578763C119}">
          <p14:sldIdLst>
            <p14:sldId id="256"/>
            <p14:sldId id="326"/>
            <p14:sldId id="336"/>
            <p14:sldId id="337"/>
            <p14:sldId id="335"/>
            <p14:sldId id="338"/>
            <p14:sldId id="339"/>
            <p14:sldId id="345"/>
            <p14:sldId id="334"/>
            <p14:sldId id="340"/>
            <p14:sldId id="341"/>
            <p14:sldId id="342"/>
            <p14:sldId id="344"/>
            <p14:sldId id="343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Alex" initials="AA" lastIdx="6" clrIdx="0">
    <p:extLst>
      <p:ext uri="{19B8F6BF-5375-455C-9EA6-DF929625EA0E}">
        <p15:presenceInfo xmlns:p15="http://schemas.microsoft.com/office/powerpoint/2012/main" userId="27a7626142f02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A2"/>
    <a:srgbClr val="B3C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34" autoAdjust="0"/>
    <p:restoredTop sz="94514"/>
  </p:normalViewPr>
  <p:slideViewPr>
    <p:cSldViewPr snapToGrid="0" snapToObjects="1" showGuides="1">
      <p:cViewPr varScale="1">
        <p:scale>
          <a:sx n="119" d="100"/>
          <a:sy n="119" d="100"/>
        </p:scale>
        <p:origin x="638" y="10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3D50D-AC17-6D4A-9805-026AA94D61EA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78F2A-6110-BE48-872F-AC9DAAD98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45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6EBB-90E8-7948-B6C6-C4CE65F9C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26BA50-A608-BB42-9044-B79C3EDD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3ECC53-9499-0349-AF44-BAB6468F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90D868-72F9-1642-A329-17793DCA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2D1A2-47AA-5144-AABF-00A388B2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41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56F0F7-F668-8D41-A2BA-E14D7B7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C3F7E9-4650-4C42-BBB8-465CB26F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9F5BC-5D56-A149-BD97-B860F953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8ABD17-9E3A-3F4F-B1D1-6E9279EF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3DB842-3AA3-0546-8F37-BB7ECED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75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548DA5-171B-CA47-A5BC-7A46F9A34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C933A5-FB43-1941-923D-3C1FA0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B746F5-C58C-4D4A-B6FC-9EFC600E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9C61F-D4C8-1842-85A6-7DE01072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FF384-C9AA-CB42-850E-246D02F9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EACAA-A4DF-9841-B694-02CB5951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DA05B8-51E1-5140-A40C-4D6A0470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F20A17-B88A-FD49-A46C-6120B29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B201B-C62F-C347-B2CA-12402EB6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DF8C46-4974-6048-9FD8-F93253D6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1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AE260-5B15-5B4D-976A-4C9607CA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3DDF94-A3CB-DC47-B4AB-9746896B9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12094-0E93-9C4D-9AA8-6207CCD4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E26C13-9B9F-0844-B11A-7387E351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2B5F3-66DF-5741-A0A7-DBE04CD9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26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6DC4D-266D-0447-9266-E86DE2EF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B21CC-FF70-8B4E-A6FD-FF404FB83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E98834-5815-F84E-BB81-70E8B108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CE44B9-624D-1649-8C01-FF2B5720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8F608D-5E31-F346-844B-4060F5D8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80970F-A150-324E-A208-95EC8107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9FF9B-EEF0-774E-BD46-E9680066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A76C43-5CD7-6249-866F-E28B1770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78A938-7935-6447-BD65-64010627F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165033-1861-ED4C-B01B-0BBB44A85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DF68B6-E08F-3A48-804B-651A66F41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F3FEEAD-6C50-4643-AF03-81824FB3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3C5BE6-9DDE-FA4F-97CE-01323E52D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595E52A-8C46-6E48-945F-5193B74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05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A3F26-9D2D-0440-9090-965FC4C0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D83060-0AE6-2543-9BC0-6F265499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5187B4-1609-1F41-8F28-F5A376D4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7EF618-2878-634B-92D7-14828BE6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1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A1B1EC-E0D4-9A4E-92A1-67CD1981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D3BA6C-B6F6-A14F-8568-362D4A0A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CCA1BC-671D-2D4A-BA86-8CAD3793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20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C2416-D784-7D4E-A934-9D9A04B2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98085-6F13-DD4E-BDDC-3A3BA5A0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D23F55-89D0-6242-BD05-26388F31B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8270C4-19C8-C941-ABD9-8E8D8E55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479200-D038-4944-A955-B302291D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1035E9-CFEB-5245-B91C-D88E6E07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97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41000-E191-A341-8785-A8E09F96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7D27FD-E5D5-8244-8D96-960042683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F71AFD-B354-1347-BF7C-BD365CD41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BC5D30-61E6-064D-81D6-18389754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C8BE2-FF0F-4549-B992-982BEEA4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15996-9530-254B-A53E-63F66DC5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83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73353-C36E-F443-BC76-59091363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E8FCF4-AC66-A14E-BD05-EF9A5DF8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F822F5-AFC2-9246-96F6-AA979E873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86184-20BF-DF4A-ADAD-1235EE472773}" type="datetimeFigureOut">
              <a:rPr lang="ru-RU" smtClean="0"/>
              <a:t>11.03.2021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8A16B-13D9-FD47-8E35-B1780598E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D93EF-8DC0-9F49-955C-12B94D197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6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rog.pro/basic_operations.html" TargetMode="External"/><Relationship Id="rId2" Type="http://schemas.openxmlformats.org/officeDocument/2006/relationships/hyperlink" Target="https://www.sharpsightlabs.com/blog/numpy-axes-explained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towardsdatascience.com/performing-multidimensional-matrix-operations-using-numpys-broadcasting-cf33e302917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iki.python.org/moin/TimeComplex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DE93D-8520-3948-BE9B-67121F2F9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5613"/>
            <a:ext cx="9144000" cy="2387600"/>
          </a:xfrm>
        </p:spPr>
        <p:txBody>
          <a:bodyPr/>
          <a:lstStyle/>
          <a:p>
            <a:r>
              <a:rPr lang="ru-RU" dirty="0"/>
              <a:t>массивы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numpy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58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011F6C-C6B1-2148-A80A-7D81D80B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28" y="1690688"/>
            <a:ext cx="6036809" cy="41210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D8DD7-2DC0-9243-871A-558C0083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</a:t>
            </a:r>
            <a:r>
              <a:rPr lang="en-US" dirty="0" err="1"/>
              <a:t>numpy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3EB4C-8139-2B49-A021-A0D52A32136C}"/>
              </a:ext>
            </a:extLst>
          </p:cNvPr>
          <p:cNvSpPr txBox="1"/>
          <p:nvPr/>
        </p:nvSpPr>
        <p:spPr>
          <a:xfrm>
            <a:off x="7576457" y="1690688"/>
            <a:ext cx="4000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Проверьте время работы скалярного произведения двух списков </a:t>
            </a:r>
            <a:r>
              <a:rPr lang="en-US" sz="2400" dirty="0" err="1"/>
              <a:t>py_list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и двух массивов </a:t>
            </a:r>
            <a:r>
              <a:rPr lang="en-US" sz="2400" dirty="0" err="1"/>
              <a:t>np.array</a:t>
            </a:r>
            <a:r>
              <a:rPr lang="en-US" sz="2400" dirty="0"/>
              <a:t>(</a:t>
            </a:r>
            <a:r>
              <a:rPr lang="en-US" sz="2400" dirty="0" err="1"/>
              <a:t>py_list</a:t>
            </a:r>
            <a:r>
              <a:rPr lang="en-US" sz="2400" dirty="0"/>
              <a:t>) </a:t>
            </a:r>
            <a:r>
              <a:rPr lang="ru-RU" sz="2400" dirty="0"/>
              <a:t>с помощью операции </a:t>
            </a:r>
            <a:r>
              <a:rPr lang="en-US" sz="2400" dirty="0" err="1"/>
              <a:t>np.dot</a:t>
            </a:r>
            <a:r>
              <a:rPr lang="en-US" sz="2400" dirty="0"/>
              <a:t>(arr1, arr2)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3 человека, скиньте в чат скриншот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6A034-1CCF-8B41-BFD6-51CC9CD5751C}"/>
              </a:ext>
            </a:extLst>
          </p:cNvPr>
          <p:cNvSpPr txBox="1"/>
          <p:nvPr/>
        </p:nvSpPr>
        <p:spPr>
          <a:xfrm>
            <a:off x="2367642" y="3338860"/>
            <a:ext cx="667838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Скорость выше в десятки-сотни раз в зависимости от размера массива</a:t>
            </a:r>
          </a:p>
        </p:txBody>
      </p:sp>
    </p:spTree>
    <p:extLst>
      <p:ext uri="{BB962C8B-B14F-4D97-AF65-F5344CB8AC3E}">
        <p14:creationId xmlns:p14="http://schemas.microsoft.com/office/powerpoint/2010/main" val="59396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D8DD7-2DC0-9243-871A-558C0083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</a:t>
            </a:r>
            <a:r>
              <a:rPr lang="en-US" dirty="0" err="1"/>
              <a:t>numpy</a:t>
            </a:r>
            <a:r>
              <a:rPr lang="ru-RU" dirty="0"/>
              <a:t> быстрее 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C8779D0-1D9B-5E44-8885-897768DC6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2132"/>
          </a:xfrm>
        </p:spPr>
        <p:txBody>
          <a:bodyPr>
            <a:normAutofit/>
          </a:bodyPr>
          <a:lstStyle/>
          <a:p>
            <a:r>
              <a:rPr lang="ru-RU" dirty="0"/>
              <a:t>арифметических операциях над массивами (матрицами)</a:t>
            </a:r>
          </a:p>
          <a:p>
            <a:r>
              <a:rPr lang="ru-RU" dirty="0"/>
              <a:t>поэлементных операциях</a:t>
            </a:r>
          </a:p>
          <a:p>
            <a:r>
              <a:rPr lang="ru-RU" dirty="0"/>
              <a:t>создаётся и удаляется из памяти</a:t>
            </a:r>
          </a:p>
          <a:p>
            <a:r>
              <a:rPr lang="ru-RU" dirty="0">
                <a:solidFill>
                  <a:srgbClr val="C00000"/>
                </a:solidFill>
              </a:rPr>
              <a:t>конкатенация медленная</a:t>
            </a:r>
          </a:p>
          <a:p>
            <a:r>
              <a:rPr lang="ru-RU" dirty="0">
                <a:solidFill>
                  <a:srgbClr val="C00000"/>
                </a:solidFill>
              </a:rPr>
              <a:t>изменение размера </a:t>
            </a:r>
            <a:r>
              <a:rPr lang="en-US" dirty="0">
                <a:solidFill>
                  <a:srgbClr val="C00000"/>
                </a:solidFill>
              </a:rPr>
              <a:t>-&gt;  </a:t>
            </a:r>
            <a:r>
              <a:rPr lang="ru-RU" dirty="0">
                <a:solidFill>
                  <a:srgbClr val="C00000"/>
                </a:solidFill>
              </a:rPr>
              <a:t>нужно создавать новый объект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119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BBFBF7-9D8D-0F4B-B1D9-0258A3DC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4" y="1361166"/>
            <a:ext cx="11360551" cy="40626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7A6035-12EA-A44E-86DB-BAE6A99A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DB871-7ECA-724E-9483-62A8BD473E8A}"/>
              </a:ext>
            </a:extLst>
          </p:cNvPr>
          <p:cNvSpPr txBox="1"/>
          <p:nvPr/>
        </p:nvSpPr>
        <p:spPr>
          <a:xfrm>
            <a:off x="2842593" y="2385391"/>
            <a:ext cx="725556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Linear algebra is really cool!</a:t>
            </a:r>
            <a:endParaRPr lang="ru-RU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CCFE8-48B4-7241-92BB-86F036EBF5BC}"/>
              </a:ext>
            </a:extLst>
          </p:cNvPr>
          <p:cNvSpPr txBox="1"/>
          <p:nvPr/>
        </p:nvSpPr>
        <p:spPr>
          <a:xfrm>
            <a:off x="2842593" y="4693715"/>
            <a:ext cx="725556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=[rows, columns]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3666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000EF-FA6F-3B4C-846E-10D305FB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E36941-5D6E-414F-9469-01885795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8D70B9-8EE0-6B4C-A2C1-2EAE2F72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221"/>
            <a:ext cx="10264012" cy="12366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4FA0A9-A8C1-904E-A33C-161C2BE7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95382"/>
            <a:ext cx="10111612" cy="6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D8DD7-2DC0-9243-871A-558C0083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</a:t>
            </a:r>
            <a:r>
              <a:rPr lang="en-US" dirty="0" err="1"/>
              <a:t>numpy</a:t>
            </a:r>
            <a:r>
              <a:rPr lang="ru-RU" dirty="0"/>
              <a:t> команды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C8779D0-1D9B-5E44-8885-897768DC6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511652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np.array</a:t>
            </a:r>
            <a:r>
              <a:rPr lang="en-US" dirty="0"/>
              <a:t>(object)</a:t>
            </a:r>
            <a:endParaRPr lang="ru-RU" dirty="0"/>
          </a:p>
          <a:p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i,j</a:t>
            </a:r>
            <a:r>
              <a:rPr lang="en-US" dirty="0"/>
              <a:t>], </a:t>
            </a:r>
            <a:r>
              <a:rPr lang="en-US" dirty="0" err="1"/>
              <a:t>arr</a:t>
            </a:r>
            <a:r>
              <a:rPr lang="en-US" dirty="0"/>
              <a:t>[i1:i2,j],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,:]</a:t>
            </a:r>
          </a:p>
          <a:p>
            <a:r>
              <a:rPr lang="en-US" dirty="0" err="1"/>
              <a:t>np.ones</a:t>
            </a:r>
            <a:r>
              <a:rPr lang="en-US" dirty="0"/>
              <a:t>((N,M)) / </a:t>
            </a:r>
            <a:r>
              <a:rPr lang="en-US" dirty="0" err="1"/>
              <a:t>np.zeros</a:t>
            </a:r>
            <a:r>
              <a:rPr lang="en-US" dirty="0"/>
              <a:t>((N,M)) / </a:t>
            </a:r>
            <a:r>
              <a:rPr lang="en-US" dirty="0" err="1"/>
              <a:t>np.eye</a:t>
            </a:r>
            <a:r>
              <a:rPr lang="en-US" dirty="0"/>
              <a:t>(N) </a:t>
            </a:r>
          </a:p>
          <a:p>
            <a:r>
              <a:rPr lang="en-US" dirty="0" err="1"/>
              <a:t>np.arrange</a:t>
            </a:r>
            <a:r>
              <a:rPr lang="en-US" dirty="0"/>
              <a:t>(start, stop, step), </a:t>
            </a:r>
            <a:r>
              <a:rPr lang="en-US" dirty="0" err="1"/>
              <a:t>np.linspace</a:t>
            </a:r>
            <a:r>
              <a:rPr lang="en-US" dirty="0"/>
              <a:t>(start, stop, </a:t>
            </a:r>
            <a:r>
              <a:rPr lang="en-US" dirty="0" err="1"/>
              <a:t>num</a:t>
            </a:r>
            <a:r>
              <a:rPr lang="en-US" dirty="0"/>
              <a:t>)</a:t>
            </a:r>
          </a:p>
          <a:p>
            <a:r>
              <a:rPr lang="en-US" dirty="0" err="1"/>
              <a:t>array.shape</a:t>
            </a:r>
            <a:r>
              <a:rPr lang="en-US" dirty="0"/>
              <a:t>()</a:t>
            </a:r>
            <a:endParaRPr lang="ru-RU" dirty="0"/>
          </a:p>
          <a:p>
            <a:r>
              <a:rPr lang="en-US" dirty="0" err="1"/>
              <a:t>Np.sum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работа с осями и конкатенация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" dirty="0">
                <a:hlinkClick r:id="rId2"/>
              </a:rPr>
              <a:t>https://www.sharpsightlabs.com/blog/numpy-axes-explained/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мат. операции и линейная алгебра</a:t>
            </a:r>
            <a:r>
              <a:rPr lang="en-US" dirty="0"/>
              <a:t>: </a:t>
            </a:r>
            <a:endParaRPr lang="ru-RU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https://numpy.org/devdocs/user/absolute_beginners.html</a:t>
            </a:r>
            <a:endParaRPr lang="ru-RU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https://pyprog.pro/basic_operations.html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972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B880B-D1DD-2243-A424-CE389DC0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521C3-542F-5146-AD95-DE2DF30B2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Избавьтесь от циклов в функции с помощью </a:t>
            </a:r>
          </a:p>
          <a:p>
            <a:pPr marL="0" indent="0">
              <a:buNone/>
            </a:pPr>
            <a:r>
              <a:rPr lang="en" dirty="0" err="1"/>
              <a:t>np.vectorize</a:t>
            </a:r>
            <a:r>
              <a:rPr lang="ru-RU" dirty="0"/>
              <a:t>(</a:t>
            </a:r>
            <a:r>
              <a:rPr lang="en-US" dirty="0"/>
              <a:t>function)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см. ноутбук</a:t>
            </a:r>
          </a:p>
        </p:txBody>
      </p:sp>
    </p:spTree>
    <p:extLst>
      <p:ext uri="{BB962C8B-B14F-4D97-AF65-F5344CB8AC3E}">
        <p14:creationId xmlns:p14="http://schemas.microsoft.com/office/powerpoint/2010/main" val="35543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50426-9D30-5E42-8E32-0233604B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884223-2879-444C-B68C-31641BA44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2288"/>
            <a:ext cx="10515600" cy="232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broadcasting </a:t>
            </a:r>
            <a:r>
              <a:rPr lang="ru-RU" dirty="0"/>
              <a:t>позволяет избегать циклов, быстро </a:t>
            </a:r>
            <a:r>
              <a:rPr lang="en-US" dirty="0"/>
              <a:t>“</a:t>
            </a:r>
            <a:r>
              <a:rPr lang="ru-RU" dirty="0"/>
              <a:t>размножая</a:t>
            </a:r>
            <a:r>
              <a:rPr lang="en-US" dirty="0"/>
              <a:t>”</a:t>
            </a:r>
            <a:r>
              <a:rPr lang="ru-RU" dirty="0"/>
              <a:t> тензор по отсутствующей оси. Это может ускорить вычисления при больших размерах матрицы</a:t>
            </a:r>
          </a:p>
          <a:p>
            <a:pPr marL="0" indent="0">
              <a:buNone/>
            </a:pPr>
            <a:r>
              <a:rPr lang="en" dirty="0">
                <a:hlinkClick r:id="rId2"/>
              </a:rPr>
              <a:t>https://towardsdatascience.com/performing-multidimensional-matrix-operations-using-numpys-broadcasting-cf33e3029170</a:t>
            </a:r>
            <a:endParaRPr lang="en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AC2564-325A-F140-8772-628CEE64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571420"/>
            <a:ext cx="8890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6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в </a:t>
            </a:r>
            <a:r>
              <a:rPr lang="en-US" dirty="0"/>
              <a:t>Python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24E95FE-6644-B74B-895C-781603BC5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163" y="2338388"/>
            <a:ext cx="9323673" cy="173831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49AB85-5795-0745-8DA1-4CD2B161F4CF}"/>
              </a:ext>
            </a:extLst>
          </p:cNvPr>
          <p:cNvSpPr/>
          <p:nvPr/>
        </p:nvSpPr>
        <p:spPr>
          <a:xfrm>
            <a:off x="3352800" y="3200400"/>
            <a:ext cx="1104900" cy="3937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A34049-F347-B746-A5DA-4D7E2128B4DF}"/>
              </a:ext>
            </a:extLst>
          </p:cNvPr>
          <p:cNvSpPr/>
          <p:nvPr/>
        </p:nvSpPr>
        <p:spPr>
          <a:xfrm>
            <a:off x="7620000" y="3207544"/>
            <a:ext cx="787400" cy="3937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BDB0C-E54A-8F4B-9EBA-477875AEEB2F}"/>
              </a:ext>
            </a:extLst>
          </p:cNvPr>
          <p:cNvSpPr txBox="1"/>
          <p:nvPr/>
        </p:nvSpPr>
        <p:spPr>
          <a:xfrm>
            <a:off x="10515600" y="2730768"/>
            <a:ext cx="261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?!!!</a:t>
            </a:r>
            <a:endParaRPr lang="ru-RU" sz="8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7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</a:t>
            </a:r>
            <a:r>
              <a:rPr lang="en-US" dirty="0"/>
              <a:t>vs </a:t>
            </a:r>
            <a:r>
              <a:rPr lang="ru-RU" dirty="0"/>
              <a:t>списки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9CCCC77-A24D-3248-9319-10EFB48D2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95" y="1825623"/>
            <a:ext cx="2012160" cy="4351338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56BF68-4CD0-5648-8067-121B24210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920" y="1825623"/>
            <a:ext cx="2012160" cy="43513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F0C581-D301-A04C-9488-AD428996A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145" y="1825623"/>
            <a:ext cx="2012161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</a:t>
            </a:r>
            <a:r>
              <a:rPr lang="en-US" dirty="0"/>
              <a:t>vs </a:t>
            </a:r>
            <a:r>
              <a:rPr lang="ru-RU" dirty="0"/>
              <a:t>списки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4E701E-47E3-4742-9EE1-E9204A837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872"/>
            <a:ext cx="10515600" cy="481509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Массивы – проиндексированная область в памяти</a:t>
            </a:r>
          </a:p>
          <a:p>
            <a:pPr lvl="1"/>
            <a:r>
              <a:rPr lang="ru-RU" dirty="0">
                <a:solidFill>
                  <a:schemeClr val="accent6"/>
                </a:solidFill>
              </a:rPr>
              <a:t>быстрый доступ к элементу</a:t>
            </a:r>
          </a:p>
          <a:p>
            <a:pPr lvl="1"/>
            <a:r>
              <a:rPr lang="ru-RU" dirty="0">
                <a:solidFill>
                  <a:schemeClr val="accent6"/>
                </a:solidFill>
              </a:rPr>
              <a:t>удобно ассоциируется с элементами </a:t>
            </a:r>
            <a:r>
              <a:rPr lang="ru-RU" dirty="0" err="1">
                <a:solidFill>
                  <a:schemeClr val="accent6"/>
                </a:solidFill>
              </a:rPr>
              <a:t>лин</a:t>
            </a:r>
            <a:r>
              <a:rPr lang="ru-RU" dirty="0">
                <a:solidFill>
                  <a:schemeClr val="accent6"/>
                </a:solidFill>
              </a:rPr>
              <a:t>. алгебры</a:t>
            </a:r>
            <a:br>
              <a:rPr lang="ru-RU" dirty="0">
                <a:solidFill>
                  <a:schemeClr val="accent6"/>
                </a:solidFill>
              </a:rPr>
            </a:br>
            <a:r>
              <a:rPr lang="ru-RU" dirty="0">
                <a:solidFill>
                  <a:schemeClr val="accent6"/>
                </a:solidFill>
              </a:rPr>
              <a:t>(вектор, матрица, тензор)</a:t>
            </a:r>
          </a:p>
          <a:p>
            <a:pPr lvl="1"/>
            <a:r>
              <a:rPr lang="ru-RU" dirty="0">
                <a:solidFill>
                  <a:srgbClr val="C00000"/>
                </a:solidFill>
              </a:rPr>
              <a:t>фикс. размер (</a:t>
            </a:r>
            <a:r>
              <a:rPr lang="ru-RU" dirty="0" err="1">
                <a:solidFill>
                  <a:srgbClr val="C00000"/>
                </a:solidFill>
              </a:rPr>
              <a:t>м.б</a:t>
            </a:r>
            <a:r>
              <a:rPr lang="ru-RU" dirty="0">
                <a:solidFill>
                  <a:srgbClr val="C00000"/>
                </a:solidFill>
              </a:rPr>
              <a:t>. ограничение на размер)</a:t>
            </a:r>
          </a:p>
          <a:p>
            <a:pPr lvl="1"/>
            <a:r>
              <a:rPr lang="ru-RU" dirty="0">
                <a:solidFill>
                  <a:srgbClr val="C00000"/>
                </a:solidFill>
              </a:rPr>
              <a:t>может дольше итерироваться</a:t>
            </a:r>
          </a:p>
          <a:p>
            <a:pPr lvl="1"/>
            <a:r>
              <a:rPr lang="ru-RU" dirty="0">
                <a:solidFill>
                  <a:srgbClr val="C00000"/>
                </a:solidFill>
              </a:rPr>
              <a:t>все элементы, скорее всего, одного типа данных</a:t>
            </a:r>
          </a:p>
          <a:p>
            <a:r>
              <a:rPr lang="ru-RU" dirty="0"/>
              <a:t>Списки – стр. данных </a:t>
            </a:r>
            <a:r>
              <a:rPr lang="en-US" dirty="0"/>
              <a:t>“</a:t>
            </a:r>
            <a:r>
              <a:rPr lang="ru-RU" dirty="0"/>
              <a:t>элемент</a:t>
            </a:r>
            <a:r>
              <a:rPr lang="en-US" dirty="0"/>
              <a:t>-&gt;</a:t>
            </a:r>
            <a:r>
              <a:rPr lang="ru-RU" dirty="0"/>
              <a:t>хвост (тоже список)</a:t>
            </a:r>
            <a:r>
              <a:rPr lang="en-US" dirty="0"/>
              <a:t>”</a:t>
            </a:r>
            <a:endParaRPr lang="ru-RU" dirty="0"/>
          </a:p>
          <a:p>
            <a:pPr lvl="1"/>
            <a:r>
              <a:rPr lang="ru-RU" dirty="0">
                <a:solidFill>
                  <a:schemeClr val="accent6"/>
                </a:solidFill>
              </a:rPr>
              <a:t>удобно и быстро итерируются</a:t>
            </a:r>
          </a:p>
          <a:p>
            <a:pPr lvl="1"/>
            <a:r>
              <a:rPr lang="ru-RU" dirty="0">
                <a:solidFill>
                  <a:schemeClr val="accent6"/>
                </a:solidFill>
              </a:rPr>
              <a:t>динамический размер</a:t>
            </a:r>
          </a:p>
          <a:p>
            <a:pPr lvl="1"/>
            <a:r>
              <a:rPr lang="ru-RU" dirty="0">
                <a:solidFill>
                  <a:schemeClr val="accent6"/>
                </a:solidFill>
              </a:rPr>
              <a:t>элементы </a:t>
            </a:r>
            <a:r>
              <a:rPr lang="ru-RU" dirty="0" err="1">
                <a:solidFill>
                  <a:schemeClr val="accent6"/>
                </a:solidFill>
              </a:rPr>
              <a:t>м.б</a:t>
            </a:r>
            <a:r>
              <a:rPr lang="ru-RU" dirty="0">
                <a:solidFill>
                  <a:schemeClr val="accent6"/>
                </a:solidFill>
              </a:rPr>
              <a:t>. разных типов</a:t>
            </a:r>
          </a:p>
          <a:p>
            <a:pPr lvl="1"/>
            <a:r>
              <a:rPr lang="ru-RU" dirty="0">
                <a:solidFill>
                  <a:srgbClr val="C00000"/>
                </a:solidFill>
              </a:rPr>
              <a:t>требует больше памяти</a:t>
            </a:r>
          </a:p>
          <a:p>
            <a:pPr lvl="1"/>
            <a:r>
              <a:rPr lang="ru-RU" dirty="0">
                <a:solidFill>
                  <a:srgbClr val="C00000"/>
                </a:solidFill>
              </a:rPr>
              <a:t>медленный доступ к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-</a:t>
            </a:r>
            <a:r>
              <a:rPr lang="ru-RU" dirty="0">
                <a:solidFill>
                  <a:srgbClr val="C00000"/>
                </a:solidFill>
              </a:rPr>
              <a:t>ому элементу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29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11D0BA-E88E-8643-B731-3F91E225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pPr marL="0" indent="0">
              <a:buNone/>
            </a:pPr>
            <a:r>
              <a:rPr lang="en" dirty="0">
                <a:hlinkClick r:id="rId2"/>
              </a:rPr>
              <a:t>https://wiki.python.org/moin/TimeComplexity</a:t>
            </a:r>
            <a:endParaRPr lang="en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87D8A0-F7EC-6048-A051-7B2B9706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52" y="2494089"/>
            <a:ext cx="5715000" cy="299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0B76C9-C03D-7249-86E3-1E709547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464" y="2648277"/>
            <a:ext cx="3288792" cy="280643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B6BDFC-1CBA-4549-9990-E074537FD7E5}"/>
              </a:ext>
            </a:extLst>
          </p:cNvPr>
          <p:cNvSpPr/>
          <p:nvPr/>
        </p:nvSpPr>
        <p:spPr>
          <a:xfrm>
            <a:off x="3176016" y="4700016"/>
            <a:ext cx="2127504" cy="3840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4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11D0BA-E88E-8643-B731-3F91E225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Видны уши </a:t>
            </a:r>
            <a:r>
              <a:rPr lang="en-US" dirty="0"/>
              <a:t>C</a:t>
            </a:r>
            <a:endParaRPr lang="en" dirty="0"/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8FB969-27BB-B246-AE09-112B1BCD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680607"/>
            <a:ext cx="10591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0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F1318-C932-B242-82E0-84B2B6C2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E1922-B3DA-C042-99DD-3B133280D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897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Python </a:t>
            </a:r>
            <a:r>
              <a:rPr lang="ru-RU" dirty="0"/>
              <a:t>не создавался как</a:t>
            </a:r>
          </a:p>
          <a:p>
            <a:pPr marL="0" indent="0">
              <a:buNone/>
            </a:pPr>
            <a:r>
              <a:rPr lang="ru-RU" dirty="0"/>
              <a:t>язык для вычислений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2005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ru-RU" dirty="0"/>
              <a:t>вырос из библиотек </a:t>
            </a:r>
            <a:r>
              <a:rPr lang="en" dirty="0"/>
              <a:t>Numeric</a:t>
            </a:r>
            <a:r>
              <a:rPr lang="ru-RU" dirty="0"/>
              <a:t> и её дочки </a:t>
            </a:r>
            <a:r>
              <a:rPr lang="en" dirty="0" err="1"/>
              <a:t>NumArray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Для </a:t>
            </a:r>
            <a:r>
              <a:rPr lang="en-US" dirty="0"/>
              <a:t>NumPy </a:t>
            </a:r>
            <a:r>
              <a:rPr lang="ru-RU" dirty="0"/>
              <a:t>и </a:t>
            </a:r>
            <a:r>
              <a:rPr lang="en-US" dirty="0"/>
              <a:t>SciPy </a:t>
            </a:r>
            <a:r>
              <a:rPr lang="ru-RU" dirty="0"/>
              <a:t>есть хорошая документация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3F0402-6064-4F4A-9BFF-6DD6C618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70" y="1825625"/>
            <a:ext cx="726890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10047-66D0-DA42-9D30-80CA0000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это закончилось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74A0CD-1CCB-6F4D-AC09-7F34B21C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DA2482-4002-CD49-BE82-1EDD23DE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96" y="1690688"/>
            <a:ext cx="4353404" cy="4893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D3F207-3388-CE44-A079-DDBB2683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529" y="1574364"/>
            <a:ext cx="5064801" cy="52173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5B89A6-E4AC-CD4A-BD7B-EAA24B909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841" y="1531322"/>
            <a:ext cx="5303638" cy="53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0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D8DD7-2DC0-9243-871A-558C0083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 </a:t>
            </a:r>
            <a:r>
              <a:rPr lang="en-US" dirty="0" err="1"/>
              <a:t>numpy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95E9DA-BBC8-8F44-B4E4-8AA2AA68B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138261"/>
          </a:xfrm>
        </p:spPr>
        <p:txBody>
          <a:bodyPr>
            <a:normAutofit/>
          </a:bodyPr>
          <a:lstStyle/>
          <a:p>
            <a:r>
              <a:rPr lang="ru-RU" dirty="0"/>
              <a:t>используют иную реализацию на </a:t>
            </a:r>
            <a:r>
              <a:rPr lang="en-US" dirty="0"/>
              <a:t>C</a:t>
            </a:r>
            <a:r>
              <a:rPr lang="ru-RU" dirty="0"/>
              <a:t>, за счёт чего быстрее</a:t>
            </a:r>
          </a:p>
          <a:p>
            <a:r>
              <a:rPr lang="ru-RU" dirty="0"/>
              <a:t>имеют </a:t>
            </a:r>
            <a:r>
              <a:rPr lang="en-US" dirty="0"/>
              <a:t>vectorize-</a:t>
            </a:r>
            <a:r>
              <a:rPr lang="ru-RU" dirty="0"/>
              <a:t>синтаксис</a:t>
            </a:r>
            <a:r>
              <a:rPr lang="en-US" dirty="0"/>
              <a:t>, </a:t>
            </a:r>
            <a:r>
              <a:rPr lang="ru-RU" dirty="0"/>
              <a:t>позволяющий не писать циклы вручную</a:t>
            </a:r>
          </a:p>
          <a:p>
            <a:r>
              <a:rPr lang="ru-RU" dirty="0"/>
              <a:t>часть операций имеет встроенные </a:t>
            </a:r>
            <a:r>
              <a:rPr lang="en-US" dirty="0"/>
              <a:t>“</a:t>
            </a:r>
            <a:r>
              <a:rPr lang="ru-RU" dirty="0" err="1"/>
              <a:t>распараллеливатели</a:t>
            </a:r>
            <a:r>
              <a:rPr lang="en-US" dirty="0"/>
              <a:t>”</a:t>
            </a:r>
            <a:r>
              <a:rPr lang="ru-RU" dirty="0"/>
              <a:t>, что позволяет не сталкиваться с </a:t>
            </a:r>
            <a:r>
              <a:rPr lang="en-US" dirty="0"/>
              <a:t>GIL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A388E83-4D4E-E14B-BC52-5884F9D20B66}"/>
              </a:ext>
            </a:extLst>
          </p:cNvPr>
          <p:cNvSpPr txBox="1">
            <a:spLocks/>
          </p:cNvSpPr>
          <p:nvPr/>
        </p:nvSpPr>
        <p:spPr>
          <a:xfrm>
            <a:off x="838200" y="4462009"/>
            <a:ext cx="10515600" cy="6651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just do “</a:t>
            </a:r>
            <a:r>
              <a:rPr lang="en" sz="4400" dirty="0"/>
              <a:t>import </a:t>
            </a:r>
            <a:r>
              <a:rPr lang="en" sz="4400" dirty="0" err="1"/>
              <a:t>numpy</a:t>
            </a:r>
            <a:r>
              <a:rPr lang="en" sz="4400" dirty="0"/>
              <a:t> as np</a:t>
            </a:r>
            <a:r>
              <a:rPr lang="en-US" sz="4400" dirty="0"/>
              <a:t>”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AFC9F0B-BE15-4D4F-8996-E894955F3DD5}"/>
              </a:ext>
            </a:extLst>
          </p:cNvPr>
          <p:cNvSpPr txBox="1">
            <a:spLocks/>
          </p:cNvSpPr>
          <p:nvPr/>
        </p:nvSpPr>
        <p:spPr>
          <a:xfrm>
            <a:off x="838200" y="5458052"/>
            <a:ext cx="10515600" cy="6651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&amp; do not “</a:t>
            </a:r>
            <a:r>
              <a:rPr lang="en" sz="4400" dirty="0"/>
              <a:t>from </a:t>
            </a:r>
            <a:r>
              <a:rPr lang="en" sz="4400" dirty="0" err="1"/>
              <a:t>numpy</a:t>
            </a:r>
            <a:r>
              <a:rPr lang="en" sz="4400" dirty="0"/>
              <a:t> import *</a:t>
            </a:r>
            <a:r>
              <a:rPr lang="en-US" sz="4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88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302</Words>
  <Application>Microsoft Office PowerPoint</Application>
  <PresentationFormat>Широкоэкранный</PresentationFormat>
  <Paragraphs>72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массивы numpy</vt:lpstr>
      <vt:lpstr>Массивы в Python</vt:lpstr>
      <vt:lpstr>Массивы vs списки</vt:lpstr>
      <vt:lpstr>Массивы vs списки</vt:lpstr>
      <vt:lpstr>Массивы в Python</vt:lpstr>
      <vt:lpstr>Массивы в Python</vt:lpstr>
      <vt:lpstr>Массивы в Python</vt:lpstr>
      <vt:lpstr>Чем это закончилось</vt:lpstr>
      <vt:lpstr>Массивы numpy</vt:lpstr>
      <vt:lpstr>Массивы numpy</vt:lpstr>
      <vt:lpstr>Массивы numpy быстрее в</vt:lpstr>
      <vt:lpstr>Презентация PowerPoint</vt:lpstr>
      <vt:lpstr>Презентация PowerPoint</vt:lpstr>
      <vt:lpstr>Массивы numpy команды</vt:lpstr>
      <vt:lpstr>Векторизация</vt:lpstr>
      <vt:lpstr>Broadcasting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Регулярные выражения</dc:title>
  <dc:creator>Alex Alex</dc:creator>
  <cp:lastModifiedBy>Alex Alex</cp:lastModifiedBy>
  <cp:revision>143</cp:revision>
  <dcterms:created xsi:type="dcterms:W3CDTF">2020-11-08T20:25:00Z</dcterms:created>
  <dcterms:modified xsi:type="dcterms:W3CDTF">2021-03-11T14:22:12Z</dcterms:modified>
</cp:coreProperties>
</file>